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6" r:id="rId1"/>
  </p:sldMasterIdLst>
  <p:sldIdLst>
    <p:sldId id="266" r:id="rId2"/>
    <p:sldId id="256" r:id="rId3"/>
    <p:sldId id="257" r:id="rId4"/>
    <p:sldId id="258" r:id="rId5"/>
    <p:sldId id="259" r:id="rId6"/>
    <p:sldId id="260" r:id="rId7"/>
    <p:sldId id="261" r:id="rId8"/>
    <p:sldId id="262" r:id="rId9"/>
    <p:sldId id="264" r:id="rId10"/>
    <p:sldId id="265" r:id="rId11"/>
    <p:sldId id="263"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9" autoAdjust="0"/>
    <p:restoredTop sz="94660"/>
  </p:normalViewPr>
  <p:slideViewPr>
    <p:cSldViewPr snapToGrid="0">
      <p:cViewPr varScale="1">
        <p:scale>
          <a:sx n="65" d="100"/>
          <a:sy n="65" d="100"/>
        </p:scale>
        <p:origin x="254" y="1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png>
</file>

<file path=ppt/media/image3.jpg>
</file>

<file path=ppt/media/image4.png>
</file>

<file path=ppt/media/image5.png>
</file>

<file path=ppt/media/image6.jpg>
</file>

<file path=ppt/media/image7.png>
</file>

<file path=ppt/media/image8.jpeg>
</file>

<file path=ppt/media/media1.m4a>
</file>

<file path=ppt/media/media2.m4a>
</file>

<file path=ppt/media/media3.m4a>
</file>

<file path=ppt/media/media4.m4a>
</file>

<file path=ppt/media/media5.m4a>
</file>

<file path=ppt/media/media6.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951097AD-7C34-4444-B6D7-846BB9471A30}" type="datetimeFigureOut">
              <a:rPr lang="es-DO" smtClean="0"/>
              <a:t>10/4/2020</a:t>
            </a:fld>
            <a:endParaRPr lang="es-DO"/>
          </a:p>
        </p:txBody>
      </p:sp>
      <p:sp>
        <p:nvSpPr>
          <p:cNvPr id="5" name="Footer Placeholder 4"/>
          <p:cNvSpPr>
            <a:spLocks noGrp="1"/>
          </p:cNvSpPr>
          <p:nvPr>
            <p:ph type="ftr" sz="quarter" idx="11"/>
          </p:nvPr>
        </p:nvSpPr>
        <p:spPr/>
        <p:txBody>
          <a:bodyPr/>
          <a:lstStyle/>
          <a:p>
            <a:endParaRPr lang="es-DO"/>
          </a:p>
        </p:txBody>
      </p:sp>
      <p:sp>
        <p:nvSpPr>
          <p:cNvPr id="6" name="Slide Number Placeholder 5"/>
          <p:cNvSpPr>
            <a:spLocks noGrp="1"/>
          </p:cNvSpPr>
          <p:nvPr>
            <p:ph type="sldNum" sz="quarter" idx="12"/>
          </p:nvPr>
        </p:nvSpPr>
        <p:spPr/>
        <p:txBody>
          <a:bodyPr/>
          <a:lstStyle/>
          <a:p>
            <a:fld id="{41AA7390-37E3-4E89-9CCF-87ABCEEDA49D}" type="slidenum">
              <a:rPr lang="es-DO" smtClean="0"/>
              <a:t>‹Nº›</a:t>
            </a:fld>
            <a:endParaRPr lang="es-DO"/>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60856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51097AD-7C34-4444-B6D7-846BB9471A30}" type="datetimeFigureOut">
              <a:rPr lang="es-DO" smtClean="0"/>
              <a:t>10/4/2020</a:t>
            </a:fld>
            <a:endParaRPr lang="es-DO"/>
          </a:p>
        </p:txBody>
      </p:sp>
      <p:sp>
        <p:nvSpPr>
          <p:cNvPr id="5" name="Footer Placeholder 4"/>
          <p:cNvSpPr>
            <a:spLocks noGrp="1"/>
          </p:cNvSpPr>
          <p:nvPr>
            <p:ph type="ftr" sz="quarter" idx="11"/>
          </p:nvPr>
        </p:nvSpPr>
        <p:spPr/>
        <p:txBody>
          <a:bodyPr/>
          <a:lstStyle/>
          <a:p>
            <a:endParaRPr lang="es-DO"/>
          </a:p>
        </p:txBody>
      </p:sp>
      <p:sp>
        <p:nvSpPr>
          <p:cNvPr id="6" name="Slide Number Placeholder 5"/>
          <p:cNvSpPr>
            <a:spLocks noGrp="1"/>
          </p:cNvSpPr>
          <p:nvPr>
            <p:ph type="sldNum" sz="quarter" idx="12"/>
          </p:nvPr>
        </p:nvSpPr>
        <p:spPr/>
        <p:txBody>
          <a:bodyPr/>
          <a:lstStyle/>
          <a:p>
            <a:fld id="{41AA7390-37E3-4E89-9CCF-87ABCEEDA49D}" type="slidenum">
              <a:rPr lang="es-DO" smtClean="0"/>
              <a:t>‹Nº›</a:t>
            </a:fld>
            <a:endParaRPr lang="es-DO"/>
          </a:p>
        </p:txBody>
      </p:sp>
    </p:spTree>
    <p:extLst>
      <p:ext uri="{BB962C8B-B14F-4D97-AF65-F5344CB8AC3E}">
        <p14:creationId xmlns:p14="http://schemas.microsoft.com/office/powerpoint/2010/main" val="1254726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51097AD-7C34-4444-B6D7-846BB9471A30}" type="datetimeFigureOut">
              <a:rPr lang="es-DO" smtClean="0"/>
              <a:t>10/4/2020</a:t>
            </a:fld>
            <a:endParaRPr lang="es-DO"/>
          </a:p>
        </p:txBody>
      </p:sp>
      <p:sp>
        <p:nvSpPr>
          <p:cNvPr id="5" name="Footer Placeholder 4"/>
          <p:cNvSpPr>
            <a:spLocks noGrp="1"/>
          </p:cNvSpPr>
          <p:nvPr>
            <p:ph type="ftr" sz="quarter" idx="11"/>
          </p:nvPr>
        </p:nvSpPr>
        <p:spPr/>
        <p:txBody>
          <a:bodyPr/>
          <a:lstStyle/>
          <a:p>
            <a:endParaRPr lang="es-DO"/>
          </a:p>
        </p:txBody>
      </p:sp>
      <p:sp>
        <p:nvSpPr>
          <p:cNvPr id="6" name="Slide Number Placeholder 5"/>
          <p:cNvSpPr>
            <a:spLocks noGrp="1"/>
          </p:cNvSpPr>
          <p:nvPr>
            <p:ph type="sldNum" sz="quarter" idx="12"/>
          </p:nvPr>
        </p:nvSpPr>
        <p:spPr/>
        <p:txBody>
          <a:bodyPr/>
          <a:lstStyle/>
          <a:p>
            <a:fld id="{41AA7390-37E3-4E89-9CCF-87ABCEEDA49D}" type="slidenum">
              <a:rPr lang="es-DO" smtClean="0"/>
              <a:t>‹Nº›</a:t>
            </a:fld>
            <a:endParaRPr lang="es-DO"/>
          </a:p>
        </p:txBody>
      </p:sp>
    </p:spTree>
    <p:extLst>
      <p:ext uri="{BB962C8B-B14F-4D97-AF65-F5344CB8AC3E}">
        <p14:creationId xmlns:p14="http://schemas.microsoft.com/office/powerpoint/2010/main" val="13198175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51097AD-7C34-4444-B6D7-846BB9471A30}" type="datetimeFigureOut">
              <a:rPr lang="es-DO" smtClean="0"/>
              <a:t>10/4/2020</a:t>
            </a:fld>
            <a:endParaRPr lang="es-DO"/>
          </a:p>
        </p:txBody>
      </p:sp>
      <p:sp>
        <p:nvSpPr>
          <p:cNvPr id="5" name="Footer Placeholder 4"/>
          <p:cNvSpPr>
            <a:spLocks noGrp="1"/>
          </p:cNvSpPr>
          <p:nvPr>
            <p:ph type="ftr" sz="quarter" idx="11"/>
          </p:nvPr>
        </p:nvSpPr>
        <p:spPr/>
        <p:txBody>
          <a:bodyPr/>
          <a:lstStyle/>
          <a:p>
            <a:endParaRPr lang="es-DO"/>
          </a:p>
        </p:txBody>
      </p:sp>
      <p:sp>
        <p:nvSpPr>
          <p:cNvPr id="6" name="Slide Number Placeholder 5"/>
          <p:cNvSpPr>
            <a:spLocks noGrp="1"/>
          </p:cNvSpPr>
          <p:nvPr>
            <p:ph type="sldNum" sz="quarter" idx="12"/>
          </p:nvPr>
        </p:nvSpPr>
        <p:spPr/>
        <p:txBody>
          <a:bodyPr/>
          <a:lstStyle/>
          <a:p>
            <a:fld id="{41AA7390-37E3-4E89-9CCF-87ABCEEDA49D}" type="slidenum">
              <a:rPr lang="es-DO" smtClean="0"/>
              <a:t>‹Nº›</a:t>
            </a:fld>
            <a:endParaRPr lang="es-DO"/>
          </a:p>
        </p:txBody>
      </p:sp>
    </p:spTree>
    <p:extLst>
      <p:ext uri="{BB962C8B-B14F-4D97-AF65-F5344CB8AC3E}">
        <p14:creationId xmlns:p14="http://schemas.microsoft.com/office/powerpoint/2010/main" val="37668058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951097AD-7C34-4444-B6D7-846BB9471A30}" type="datetimeFigureOut">
              <a:rPr lang="es-DO" smtClean="0"/>
              <a:t>10/4/2020</a:t>
            </a:fld>
            <a:endParaRPr lang="es-DO"/>
          </a:p>
        </p:txBody>
      </p:sp>
      <p:sp>
        <p:nvSpPr>
          <p:cNvPr id="5" name="Footer Placeholder 4"/>
          <p:cNvSpPr>
            <a:spLocks noGrp="1"/>
          </p:cNvSpPr>
          <p:nvPr>
            <p:ph type="ftr" sz="quarter" idx="11"/>
          </p:nvPr>
        </p:nvSpPr>
        <p:spPr/>
        <p:txBody>
          <a:bodyPr/>
          <a:lstStyle/>
          <a:p>
            <a:endParaRPr lang="es-DO"/>
          </a:p>
        </p:txBody>
      </p:sp>
      <p:sp>
        <p:nvSpPr>
          <p:cNvPr id="6" name="Slide Number Placeholder 5"/>
          <p:cNvSpPr>
            <a:spLocks noGrp="1"/>
          </p:cNvSpPr>
          <p:nvPr>
            <p:ph type="sldNum" sz="quarter" idx="12"/>
          </p:nvPr>
        </p:nvSpPr>
        <p:spPr/>
        <p:txBody>
          <a:bodyPr/>
          <a:lstStyle/>
          <a:p>
            <a:fld id="{41AA7390-37E3-4E89-9CCF-87ABCEEDA49D}" type="slidenum">
              <a:rPr lang="es-DO" smtClean="0"/>
              <a:t>‹Nº›</a:t>
            </a:fld>
            <a:endParaRPr lang="es-DO"/>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411959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951097AD-7C34-4444-B6D7-846BB9471A30}" type="datetimeFigureOut">
              <a:rPr lang="es-DO" smtClean="0"/>
              <a:t>10/4/2020</a:t>
            </a:fld>
            <a:endParaRPr lang="es-DO"/>
          </a:p>
        </p:txBody>
      </p:sp>
      <p:sp>
        <p:nvSpPr>
          <p:cNvPr id="6" name="Footer Placeholder 5"/>
          <p:cNvSpPr>
            <a:spLocks noGrp="1"/>
          </p:cNvSpPr>
          <p:nvPr>
            <p:ph type="ftr" sz="quarter" idx="11"/>
          </p:nvPr>
        </p:nvSpPr>
        <p:spPr/>
        <p:txBody>
          <a:bodyPr/>
          <a:lstStyle/>
          <a:p>
            <a:endParaRPr lang="es-DO"/>
          </a:p>
        </p:txBody>
      </p:sp>
      <p:sp>
        <p:nvSpPr>
          <p:cNvPr id="7" name="Slide Number Placeholder 6"/>
          <p:cNvSpPr>
            <a:spLocks noGrp="1"/>
          </p:cNvSpPr>
          <p:nvPr>
            <p:ph type="sldNum" sz="quarter" idx="12"/>
          </p:nvPr>
        </p:nvSpPr>
        <p:spPr/>
        <p:txBody>
          <a:bodyPr/>
          <a:lstStyle/>
          <a:p>
            <a:fld id="{41AA7390-37E3-4E89-9CCF-87ABCEEDA49D}" type="slidenum">
              <a:rPr lang="es-DO" smtClean="0"/>
              <a:t>‹Nº›</a:t>
            </a:fld>
            <a:endParaRPr lang="es-DO"/>
          </a:p>
        </p:txBody>
      </p:sp>
    </p:spTree>
    <p:extLst>
      <p:ext uri="{BB962C8B-B14F-4D97-AF65-F5344CB8AC3E}">
        <p14:creationId xmlns:p14="http://schemas.microsoft.com/office/powerpoint/2010/main" val="24749580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951097AD-7C34-4444-B6D7-846BB9471A30}" type="datetimeFigureOut">
              <a:rPr lang="es-DO" smtClean="0"/>
              <a:t>10/4/2020</a:t>
            </a:fld>
            <a:endParaRPr lang="es-DO"/>
          </a:p>
        </p:txBody>
      </p:sp>
      <p:sp>
        <p:nvSpPr>
          <p:cNvPr id="8" name="Footer Placeholder 7"/>
          <p:cNvSpPr>
            <a:spLocks noGrp="1"/>
          </p:cNvSpPr>
          <p:nvPr>
            <p:ph type="ftr" sz="quarter" idx="11"/>
          </p:nvPr>
        </p:nvSpPr>
        <p:spPr/>
        <p:txBody>
          <a:bodyPr/>
          <a:lstStyle/>
          <a:p>
            <a:endParaRPr lang="es-DO"/>
          </a:p>
        </p:txBody>
      </p:sp>
      <p:sp>
        <p:nvSpPr>
          <p:cNvPr id="9" name="Slide Number Placeholder 8"/>
          <p:cNvSpPr>
            <a:spLocks noGrp="1"/>
          </p:cNvSpPr>
          <p:nvPr>
            <p:ph type="sldNum" sz="quarter" idx="12"/>
          </p:nvPr>
        </p:nvSpPr>
        <p:spPr/>
        <p:txBody>
          <a:bodyPr/>
          <a:lstStyle/>
          <a:p>
            <a:fld id="{41AA7390-37E3-4E89-9CCF-87ABCEEDA49D}" type="slidenum">
              <a:rPr lang="es-DO" smtClean="0"/>
              <a:t>‹Nº›</a:t>
            </a:fld>
            <a:endParaRPr lang="es-DO"/>
          </a:p>
        </p:txBody>
      </p:sp>
    </p:spTree>
    <p:extLst>
      <p:ext uri="{BB962C8B-B14F-4D97-AF65-F5344CB8AC3E}">
        <p14:creationId xmlns:p14="http://schemas.microsoft.com/office/powerpoint/2010/main" val="16348993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951097AD-7C34-4444-B6D7-846BB9471A30}" type="datetimeFigureOut">
              <a:rPr lang="es-DO" smtClean="0"/>
              <a:t>10/4/2020</a:t>
            </a:fld>
            <a:endParaRPr lang="es-DO"/>
          </a:p>
        </p:txBody>
      </p:sp>
      <p:sp>
        <p:nvSpPr>
          <p:cNvPr id="4" name="Footer Placeholder 3"/>
          <p:cNvSpPr>
            <a:spLocks noGrp="1"/>
          </p:cNvSpPr>
          <p:nvPr>
            <p:ph type="ftr" sz="quarter" idx="11"/>
          </p:nvPr>
        </p:nvSpPr>
        <p:spPr/>
        <p:txBody>
          <a:bodyPr/>
          <a:lstStyle/>
          <a:p>
            <a:endParaRPr lang="es-DO"/>
          </a:p>
        </p:txBody>
      </p:sp>
      <p:sp>
        <p:nvSpPr>
          <p:cNvPr id="5" name="Slide Number Placeholder 4"/>
          <p:cNvSpPr>
            <a:spLocks noGrp="1"/>
          </p:cNvSpPr>
          <p:nvPr>
            <p:ph type="sldNum" sz="quarter" idx="12"/>
          </p:nvPr>
        </p:nvSpPr>
        <p:spPr/>
        <p:txBody>
          <a:bodyPr/>
          <a:lstStyle/>
          <a:p>
            <a:fld id="{41AA7390-37E3-4E89-9CCF-87ABCEEDA49D}" type="slidenum">
              <a:rPr lang="es-DO" smtClean="0"/>
              <a:t>‹Nº›</a:t>
            </a:fld>
            <a:endParaRPr lang="es-DO"/>
          </a:p>
        </p:txBody>
      </p:sp>
    </p:spTree>
    <p:extLst>
      <p:ext uri="{BB962C8B-B14F-4D97-AF65-F5344CB8AC3E}">
        <p14:creationId xmlns:p14="http://schemas.microsoft.com/office/powerpoint/2010/main" val="3378249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951097AD-7C34-4444-B6D7-846BB9471A30}" type="datetimeFigureOut">
              <a:rPr lang="es-DO" smtClean="0"/>
              <a:t>10/4/2020</a:t>
            </a:fld>
            <a:endParaRPr lang="es-DO"/>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s-DO"/>
          </a:p>
        </p:txBody>
      </p:sp>
      <p:sp>
        <p:nvSpPr>
          <p:cNvPr id="9" name="Slide Number Placeholder 8"/>
          <p:cNvSpPr>
            <a:spLocks noGrp="1"/>
          </p:cNvSpPr>
          <p:nvPr>
            <p:ph type="sldNum" sz="quarter" idx="12"/>
          </p:nvPr>
        </p:nvSpPr>
        <p:spPr/>
        <p:txBody>
          <a:bodyPr/>
          <a:lstStyle/>
          <a:p>
            <a:fld id="{41AA7390-37E3-4E89-9CCF-87ABCEEDA49D}" type="slidenum">
              <a:rPr lang="es-DO" smtClean="0"/>
              <a:t>‹Nº›</a:t>
            </a:fld>
            <a:endParaRPr lang="es-DO"/>
          </a:p>
        </p:txBody>
      </p:sp>
    </p:spTree>
    <p:extLst>
      <p:ext uri="{BB962C8B-B14F-4D97-AF65-F5344CB8AC3E}">
        <p14:creationId xmlns:p14="http://schemas.microsoft.com/office/powerpoint/2010/main" val="16686883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951097AD-7C34-4444-B6D7-846BB9471A30}" type="datetimeFigureOut">
              <a:rPr lang="es-DO" smtClean="0"/>
              <a:t>10/4/2020</a:t>
            </a:fld>
            <a:endParaRPr lang="es-DO"/>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s-DO"/>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1AA7390-37E3-4E89-9CCF-87ABCEEDA49D}" type="slidenum">
              <a:rPr lang="es-DO" smtClean="0"/>
              <a:t>‹Nº›</a:t>
            </a:fld>
            <a:endParaRPr lang="es-DO"/>
          </a:p>
        </p:txBody>
      </p:sp>
    </p:spTree>
    <p:extLst>
      <p:ext uri="{BB962C8B-B14F-4D97-AF65-F5344CB8AC3E}">
        <p14:creationId xmlns:p14="http://schemas.microsoft.com/office/powerpoint/2010/main" val="5191847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951097AD-7C34-4444-B6D7-846BB9471A30}" type="datetimeFigureOut">
              <a:rPr lang="es-DO" smtClean="0"/>
              <a:t>10/4/2020</a:t>
            </a:fld>
            <a:endParaRPr lang="es-DO"/>
          </a:p>
        </p:txBody>
      </p:sp>
      <p:sp>
        <p:nvSpPr>
          <p:cNvPr id="6" name="Footer Placeholder 5"/>
          <p:cNvSpPr>
            <a:spLocks noGrp="1"/>
          </p:cNvSpPr>
          <p:nvPr>
            <p:ph type="ftr" sz="quarter" idx="11"/>
          </p:nvPr>
        </p:nvSpPr>
        <p:spPr/>
        <p:txBody>
          <a:bodyPr/>
          <a:lstStyle/>
          <a:p>
            <a:endParaRPr lang="es-DO"/>
          </a:p>
        </p:txBody>
      </p:sp>
      <p:sp>
        <p:nvSpPr>
          <p:cNvPr id="7" name="Slide Number Placeholder 6"/>
          <p:cNvSpPr>
            <a:spLocks noGrp="1"/>
          </p:cNvSpPr>
          <p:nvPr>
            <p:ph type="sldNum" sz="quarter" idx="12"/>
          </p:nvPr>
        </p:nvSpPr>
        <p:spPr/>
        <p:txBody>
          <a:bodyPr/>
          <a:lstStyle/>
          <a:p>
            <a:fld id="{41AA7390-37E3-4E89-9CCF-87ABCEEDA49D}" type="slidenum">
              <a:rPr lang="es-DO" smtClean="0"/>
              <a:t>‹Nº›</a:t>
            </a:fld>
            <a:endParaRPr lang="es-DO"/>
          </a:p>
        </p:txBody>
      </p:sp>
    </p:spTree>
    <p:extLst>
      <p:ext uri="{BB962C8B-B14F-4D97-AF65-F5344CB8AC3E}">
        <p14:creationId xmlns:p14="http://schemas.microsoft.com/office/powerpoint/2010/main" val="41866999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51097AD-7C34-4444-B6D7-846BB9471A30}" type="datetimeFigureOut">
              <a:rPr lang="es-DO" smtClean="0"/>
              <a:t>10/4/2020</a:t>
            </a:fld>
            <a:endParaRPr lang="es-DO"/>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s-DO"/>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1AA7390-37E3-4E89-9CCF-87ABCEEDA49D}" type="slidenum">
              <a:rPr lang="es-DO" smtClean="0"/>
              <a:t>‹Nº›</a:t>
            </a:fld>
            <a:endParaRPr lang="es-DO"/>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65968393"/>
      </p:ext>
    </p:extLst>
  </p:cSld>
  <p:clrMap bg1="lt1" tx1="dk1" bg2="lt2" tx2="dk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 id="2147483775" r:id="rId9"/>
    <p:sldLayoutId id="2147483776" r:id="rId10"/>
    <p:sldLayoutId id="2147483777"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5.png"/><Relationship Id="rId4" Type="http://schemas.openxmlformats.org/officeDocument/2006/relationships/image" Target="../media/image6.jp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3008E1A-A253-4DF1-B195-4D8D1695131E}"/>
              </a:ext>
            </a:extLst>
          </p:cNvPr>
          <p:cNvSpPr>
            <a:spLocks noGrp="1"/>
          </p:cNvSpPr>
          <p:nvPr>
            <p:ph type="ctrTitle"/>
          </p:nvPr>
        </p:nvSpPr>
        <p:spPr>
          <a:xfrm>
            <a:off x="0" y="0"/>
            <a:ext cx="10058400" cy="1230220"/>
          </a:xfrm>
        </p:spPr>
        <p:txBody>
          <a:bodyPr/>
          <a:lstStyle/>
          <a:p>
            <a:r>
              <a:rPr lang="es-MX" dirty="0"/>
              <a:t>Presentación    </a:t>
            </a:r>
            <a:endParaRPr lang="es-DO" dirty="0"/>
          </a:p>
        </p:txBody>
      </p:sp>
      <p:sp>
        <p:nvSpPr>
          <p:cNvPr id="3" name="Subtítulo 2">
            <a:extLst>
              <a:ext uri="{FF2B5EF4-FFF2-40B4-BE49-F238E27FC236}">
                <a16:creationId xmlns:a16="http://schemas.microsoft.com/office/drawing/2014/main" id="{D6ADEE78-CA72-45DB-AF36-EBBCF8A1063A}"/>
              </a:ext>
            </a:extLst>
          </p:cNvPr>
          <p:cNvSpPr>
            <a:spLocks noGrp="1"/>
          </p:cNvSpPr>
          <p:nvPr>
            <p:ph type="subTitle" idx="1"/>
          </p:nvPr>
        </p:nvSpPr>
        <p:spPr>
          <a:xfrm>
            <a:off x="1160585" y="1125415"/>
            <a:ext cx="10058400" cy="3446587"/>
          </a:xfrm>
        </p:spPr>
        <p:txBody>
          <a:bodyPr>
            <a:normAutofit fontScale="92500" lnSpcReduction="20000"/>
          </a:bodyPr>
          <a:lstStyle/>
          <a:p>
            <a:endParaRPr lang="es-MX" dirty="0"/>
          </a:p>
          <a:p>
            <a:r>
              <a:rPr lang="es-MX" dirty="0"/>
              <a:t>TEMA: </a:t>
            </a:r>
            <a:r>
              <a:rPr lang="es-MX" b="1" dirty="0"/>
              <a:t>Creación DE EMPRESA</a:t>
            </a:r>
          </a:p>
          <a:p>
            <a:r>
              <a:rPr lang="es-MX" dirty="0"/>
              <a:t>NOMBRE DE EMPRESA: </a:t>
            </a:r>
            <a:r>
              <a:rPr lang="es-MX" b="1" dirty="0"/>
              <a:t>PANADERIA EL HORNITO</a:t>
            </a:r>
          </a:p>
          <a:p>
            <a:r>
              <a:rPr lang="es-MX" dirty="0"/>
              <a:t>PROFESOR</a:t>
            </a:r>
            <a:r>
              <a:rPr lang="es-MX" b="1" dirty="0"/>
              <a:t>: ESTARLING GERMOSEN</a:t>
            </a:r>
          </a:p>
          <a:p>
            <a:r>
              <a:rPr lang="es-MX" dirty="0"/>
              <a:t>ESTUDIANTES:</a:t>
            </a:r>
          </a:p>
          <a:p>
            <a:r>
              <a:rPr lang="es-MX" b="1" dirty="0"/>
              <a:t>Escarlen melenciano ------------------- 18-siit-1-005</a:t>
            </a:r>
          </a:p>
          <a:p>
            <a:r>
              <a:rPr lang="es-MX" b="1" dirty="0"/>
              <a:t>Frandy reyes -------------------------------16-siit-1-032</a:t>
            </a:r>
          </a:p>
          <a:p>
            <a:r>
              <a:rPr lang="es-MX" b="1" dirty="0"/>
              <a:t>John marcos Rodríguez ---------------- 18-eiit-1-062</a:t>
            </a:r>
            <a:endParaRPr lang="es-DO" b="1" dirty="0"/>
          </a:p>
        </p:txBody>
      </p:sp>
      <p:pic>
        <p:nvPicPr>
          <p:cNvPr id="5" name="Imagen 4">
            <a:extLst>
              <a:ext uri="{FF2B5EF4-FFF2-40B4-BE49-F238E27FC236}">
                <a16:creationId xmlns:a16="http://schemas.microsoft.com/office/drawing/2014/main" id="{E3C42EB7-A539-4185-9540-15332A96D596}"/>
              </a:ext>
            </a:extLst>
          </p:cNvPr>
          <p:cNvPicPr>
            <a:picLocks noChangeAspect="1"/>
          </p:cNvPicPr>
          <p:nvPr/>
        </p:nvPicPr>
        <p:blipFill>
          <a:blip r:embed="rId2"/>
          <a:stretch>
            <a:fillRect/>
          </a:stretch>
        </p:blipFill>
        <p:spPr>
          <a:xfrm>
            <a:off x="7653892" y="-1"/>
            <a:ext cx="4538108" cy="3025405"/>
          </a:xfrm>
          <a:prstGeom prst="rect">
            <a:avLst/>
          </a:prstGeom>
        </p:spPr>
      </p:pic>
    </p:spTree>
    <p:extLst>
      <p:ext uri="{BB962C8B-B14F-4D97-AF65-F5344CB8AC3E}">
        <p14:creationId xmlns:p14="http://schemas.microsoft.com/office/powerpoint/2010/main" val="39629535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ECAA6844-C62E-436C-8A89-7592B923CF0D}"/>
              </a:ext>
            </a:extLst>
          </p:cNvPr>
          <p:cNvSpPr>
            <a:spLocks noGrp="1"/>
          </p:cNvSpPr>
          <p:nvPr>
            <p:ph type="title"/>
          </p:nvPr>
        </p:nvSpPr>
        <p:spPr>
          <a:xfrm>
            <a:off x="0" y="-1051938"/>
            <a:ext cx="3084844" cy="2103875"/>
          </a:xfrm>
        </p:spPr>
        <p:txBody>
          <a:bodyPr>
            <a:normAutofit/>
          </a:bodyPr>
          <a:lstStyle/>
          <a:p>
            <a:r>
              <a:rPr lang="es-MX" sz="6000" dirty="0">
                <a:solidFill>
                  <a:srgbClr val="FFFFFF"/>
                </a:solidFill>
              </a:rPr>
              <a:t>Demo</a:t>
            </a:r>
            <a:endParaRPr lang="es-DO" sz="6000" dirty="0">
              <a:solidFill>
                <a:srgbClr val="FFFFFF"/>
              </a:solidFill>
            </a:endParaRPr>
          </a:p>
        </p:txBody>
      </p:sp>
      <p:sp>
        <p:nvSpPr>
          <p:cNvPr id="9" name="Content Placeholder 8">
            <a:extLst>
              <a:ext uri="{FF2B5EF4-FFF2-40B4-BE49-F238E27FC236}">
                <a16:creationId xmlns:a16="http://schemas.microsoft.com/office/drawing/2014/main" id="{AC255A89-42E2-4021-98F4-207642332926}"/>
              </a:ext>
            </a:extLst>
          </p:cNvPr>
          <p:cNvSpPr>
            <a:spLocks noGrp="1"/>
          </p:cNvSpPr>
          <p:nvPr>
            <p:ph idx="1"/>
          </p:nvPr>
        </p:nvSpPr>
        <p:spPr>
          <a:xfrm>
            <a:off x="633047" y="2030397"/>
            <a:ext cx="3084844" cy="3335519"/>
          </a:xfrm>
        </p:spPr>
        <p:txBody>
          <a:bodyPr>
            <a:normAutofit/>
          </a:bodyPr>
          <a:lstStyle/>
          <a:p>
            <a:r>
              <a:rPr lang="en-US" sz="3600" dirty="0">
                <a:solidFill>
                  <a:srgbClr val="FFFFFF"/>
                </a:solidFill>
              </a:rPr>
              <a:t>Aqui temenos el producto terminado y listo para ser distribuido.</a:t>
            </a:r>
          </a:p>
        </p:txBody>
      </p:sp>
      <p:pic>
        <p:nvPicPr>
          <p:cNvPr id="5" name="Marcador de contenido 4" descr="Imagen que contiene rosquilla, persona, dona, interior&#10;&#10;Descripción generada automáticamente">
            <a:extLst>
              <a:ext uri="{FF2B5EF4-FFF2-40B4-BE49-F238E27FC236}">
                <a16:creationId xmlns:a16="http://schemas.microsoft.com/office/drawing/2014/main" id="{C1439F43-2617-485A-9458-B3049D5BD272}"/>
              </a:ext>
            </a:extLst>
          </p:cNvPr>
          <p:cNvPicPr>
            <a:picLocks noChangeAspect="1"/>
          </p:cNvPicPr>
          <p:nvPr/>
        </p:nvPicPr>
        <p:blipFill rotWithShape="1">
          <a:blip r:embed="rId2">
            <a:extLst>
              <a:ext uri="{28A0092B-C50C-407E-A947-70E740481C1C}">
                <a14:useLocalDpi xmlns:a14="http://schemas.microsoft.com/office/drawing/2010/main" val="0"/>
              </a:ext>
            </a:extLst>
          </a:blip>
          <a:srcRect l="6561" r="14490" b="-1"/>
          <a:stretch/>
        </p:blipFill>
        <p:spPr>
          <a:xfrm>
            <a:off x="4075043" y="10"/>
            <a:ext cx="8111272" cy="6857990"/>
          </a:xfrm>
          <a:prstGeom prst="rect">
            <a:avLst/>
          </a:prstGeom>
        </p:spPr>
      </p:pic>
      <p:sp>
        <p:nvSpPr>
          <p:cNvPr id="16" name="Rectangle 15">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904495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1B965F-8FB7-479A-9339-C29554BD2C52}"/>
              </a:ext>
            </a:extLst>
          </p:cNvPr>
          <p:cNvSpPr>
            <a:spLocks noGrp="1"/>
          </p:cNvSpPr>
          <p:nvPr>
            <p:ph type="title"/>
          </p:nvPr>
        </p:nvSpPr>
        <p:spPr/>
        <p:txBody>
          <a:bodyPr/>
          <a:lstStyle/>
          <a:p>
            <a:r>
              <a:rPr lang="es-MX" dirty="0"/>
              <a:t>Conclusión</a:t>
            </a:r>
            <a:endParaRPr lang="es-DO" dirty="0"/>
          </a:p>
        </p:txBody>
      </p:sp>
      <p:sp>
        <p:nvSpPr>
          <p:cNvPr id="3" name="Marcador de contenido 2">
            <a:extLst>
              <a:ext uri="{FF2B5EF4-FFF2-40B4-BE49-F238E27FC236}">
                <a16:creationId xmlns:a16="http://schemas.microsoft.com/office/drawing/2014/main" id="{767037B1-1E0B-4E33-892C-5882121599A4}"/>
              </a:ext>
            </a:extLst>
          </p:cNvPr>
          <p:cNvSpPr>
            <a:spLocks noGrp="1"/>
          </p:cNvSpPr>
          <p:nvPr>
            <p:ph idx="1"/>
          </p:nvPr>
        </p:nvSpPr>
        <p:spPr>
          <a:xfrm>
            <a:off x="1097280" y="1845734"/>
            <a:ext cx="10058400" cy="4448386"/>
          </a:xfrm>
        </p:spPr>
        <p:txBody>
          <a:bodyPr/>
          <a:lstStyle/>
          <a:p>
            <a:r>
              <a:rPr lang="es-MX" sz="2400" dirty="0"/>
              <a:t>El mercado se encuentra saturado de marcas que ofrecen productos y servicios destinados a diferentes tipos de consumidores, es tanta la competencia que los estándares de calidad han aumentado y la calidad como tal es difícilmente determinante de la acción de compra. Para que una empresa pueda sobrevivir y diferenciarse de la competencia debe prestar atención al servicio.</a:t>
            </a:r>
          </a:p>
          <a:p>
            <a:r>
              <a:rPr lang="es-MX" sz="2400" dirty="0"/>
              <a:t>Por esta razón nosotros tratamos de ofrecer un servicio mayor que otras empresas para ganar ser los mejores del mercado dando un producto garantizado a los consumidores, de manera de que si el producto no le resulta nosotros nos hacemos  cargo, pero las posibilidades de que esto pase son muy bajas ya que tenemos un personal, higiene y productos excelentes.</a:t>
            </a:r>
            <a:endParaRPr lang="es-DO" sz="2400" dirty="0"/>
          </a:p>
        </p:txBody>
      </p:sp>
      <p:pic>
        <p:nvPicPr>
          <p:cNvPr id="7" name="Imagen 6">
            <a:extLst>
              <a:ext uri="{FF2B5EF4-FFF2-40B4-BE49-F238E27FC236}">
                <a16:creationId xmlns:a16="http://schemas.microsoft.com/office/drawing/2014/main" id="{CF8D2CAD-1A27-49DA-9E9A-2DCA649573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61785" y="5016305"/>
            <a:ext cx="1277815" cy="1277815"/>
          </a:xfrm>
          <a:prstGeom prst="rect">
            <a:avLst/>
          </a:prstGeom>
        </p:spPr>
      </p:pic>
    </p:spTree>
    <p:extLst>
      <p:ext uri="{BB962C8B-B14F-4D97-AF65-F5344CB8AC3E}">
        <p14:creationId xmlns:p14="http://schemas.microsoft.com/office/powerpoint/2010/main" val="32398428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descr="Imagen que contiene reloj, taza&#10;&#10;Descripción generada automáticamente">
            <a:extLst>
              <a:ext uri="{FF2B5EF4-FFF2-40B4-BE49-F238E27FC236}">
                <a16:creationId xmlns:a16="http://schemas.microsoft.com/office/drawing/2014/main" id="{D2D2C813-BCC9-494C-A9E5-8E86E423CB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28646" y="369277"/>
            <a:ext cx="4835769" cy="4835769"/>
          </a:xfrm>
          <a:prstGeom prst="rect">
            <a:avLst/>
          </a:prstGeom>
        </p:spPr>
      </p:pic>
    </p:spTree>
    <p:extLst>
      <p:ext uri="{BB962C8B-B14F-4D97-AF65-F5344CB8AC3E}">
        <p14:creationId xmlns:p14="http://schemas.microsoft.com/office/powerpoint/2010/main" val="21956970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90035B6-65B3-4FD5-A8D6-0A97FF3EC159}"/>
              </a:ext>
            </a:extLst>
          </p:cNvPr>
          <p:cNvSpPr>
            <a:spLocks noGrp="1"/>
          </p:cNvSpPr>
          <p:nvPr>
            <p:ph type="title"/>
          </p:nvPr>
        </p:nvSpPr>
        <p:spPr>
          <a:xfrm>
            <a:off x="1097280" y="286603"/>
            <a:ext cx="10058400" cy="1450757"/>
          </a:xfrm>
        </p:spPr>
        <p:txBody>
          <a:bodyPr>
            <a:normAutofit/>
          </a:bodyPr>
          <a:lstStyle/>
          <a:p>
            <a:r>
              <a:rPr lang="es-MX"/>
              <a:t>Historia</a:t>
            </a:r>
            <a:endParaRPr lang="es-DO"/>
          </a:p>
        </p:txBody>
      </p:sp>
      <p:sp>
        <p:nvSpPr>
          <p:cNvPr id="3" name="Marcador de contenido 2">
            <a:extLst>
              <a:ext uri="{FF2B5EF4-FFF2-40B4-BE49-F238E27FC236}">
                <a16:creationId xmlns:a16="http://schemas.microsoft.com/office/drawing/2014/main" id="{02690442-7224-4EC5-971C-2832A675EC02}"/>
              </a:ext>
            </a:extLst>
          </p:cNvPr>
          <p:cNvSpPr>
            <a:spLocks noGrp="1"/>
          </p:cNvSpPr>
          <p:nvPr>
            <p:ph idx="1"/>
          </p:nvPr>
        </p:nvSpPr>
        <p:spPr>
          <a:xfrm>
            <a:off x="1097279" y="1845734"/>
            <a:ext cx="6454987" cy="4023360"/>
          </a:xfrm>
        </p:spPr>
        <p:txBody>
          <a:bodyPr>
            <a:normAutofit fontScale="92500"/>
          </a:bodyPr>
          <a:lstStyle/>
          <a:p>
            <a:r>
              <a:rPr lang="es-MX" dirty="0"/>
              <a:t>Panadería el hornito se dedica  profesionalmente al sector panadero, desde 1998. Su historia se remonta a la primera generación, que se dedicaba a la elaboración de pan artesano en un horno rudimentario, elaborando el producto para los vecinos de la zona. La segunda generación inicia su andadura y es aquí donde  surge la iniciativa de dedicarse profesionalmente a la fabricación de productos derivados de la harina.</a:t>
            </a:r>
          </a:p>
          <a:p>
            <a:endParaRPr lang="es-MX" sz="1400" dirty="0"/>
          </a:p>
          <a:p>
            <a:r>
              <a:rPr lang="es-MX" dirty="0"/>
              <a:t>La fabrica de pan el hornito ubicada en la avenida independencia ´´35, Santo Domingo, Distrito nacional se dedica al proceso de fabricación de pan desde el punto inicial hasta la elaboración del producto final para esto cuenta con un total de 50 empleados distribuidos en dos turnos y una producción diaria de 5000 pan.</a:t>
            </a:r>
            <a:endParaRPr lang="es-DO" dirty="0"/>
          </a:p>
          <a:p>
            <a:endParaRPr lang="es-MX" sz="1400" dirty="0"/>
          </a:p>
          <a:p>
            <a:endParaRPr lang="es-MX" sz="1400" dirty="0"/>
          </a:p>
          <a:p>
            <a:endParaRPr lang="es-MX" sz="1400" dirty="0"/>
          </a:p>
        </p:txBody>
      </p:sp>
      <p:pic>
        <p:nvPicPr>
          <p:cNvPr id="4" name="Imagen 3">
            <a:extLst>
              <a:ext uri="{FF2B5EF4-FFF2-40B4-BE49-F238E27FC236}">
                <a16:creationId xmlns:a16="http://schemas.microsoft.com/office/drawing/2014/main" id="{3ED60AA8-EB09-4B7D-B6CB-5F032D5562EB}"/>
              </a:ext>
            </a:extLst>
          </p:cNvPr>
          <p:cNvPicPr>
            <a:picLocks noChangeAspect="1"/>
          </p:cNvPicPr>
          <p:nvPr/>
        </p:nvPicPr>
        <p:blipFill rotWithShape="1">
          <a:blip r:embed="rId4"/>
          <a:srcRect l="30591" r="7989" b="-1"/>
          <a:stretch/>
        </p:blipFill>
        <p:spPr>
          <a:xfrm>
            <a:off x="7863480" y="1845734"/>
            <a:ext cx="4034270" cy="4466511"/>
          </a:xfrm>
          <a:prstGeom prst="rect">
            <a:avLst/>
          </a:prstGeom>
        </p:spPr>
      </p:pic>
      <p:pic>
        <p:nvPicPr>
          <p:cNvPr id="6" name="audio 1">
            <a:hlinkClick r:id="" action="ppaction://media"/>
            <a:extLst>
              <a:ext uri="{FF2B5EF4-FFF2-40B4-BE49-F238E27FC236}">
                <a16:creationId xmlns:a16="http://schemas.microsoft.com/office/drawing/2014/main" id="{B9E3AABE-CE79-4810-86CD-D6A2468ECAD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0663" y="0"/>
            <a:ext cx="1217491" cy="1217491"/>
          </a:xfrm>
          <a:prstGeom prst="rect">
            <a:avLst/>
          </a:prstGeom>
        </p:spPr>
      </p:pic>
    </p:spTree>
    <p:extLst>
      <p:ext uri="{BB962C8B-B14F-4D97-AF65-F5344CB8AC3E}">
        <p14:creationId xmlns:p14="http://schemas.microsoft.com/office/powerpoint/2010/main" val="393963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42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5B4D10-DC71-48F2-8B26-016CD5CD2533}"/>
              </a:ext>
            </a:extLst>
          </p:cNvPr>
          <p:cNvSpPr>
            <a:spLocks noGrp="1"/>
          </p:cNvSpPr>
          <p:nvPr>
            <p:ph type="title"/>
          </p:nvPr>
        </p:nvSpPr>
        <p:spPr/>
        <p:txBody>
          <a:bodyPr/>
          <a:lstStyle/>
          <a:p>
            <a:r>
              <a:rPr lang="es-MX" dirty="0"/>
              <a:t>Misión y visión.</a:t>
            </a:r>
            <a:endParaRPr lang="es-DO" dirty="0"/>
          </a:p>
        </p:txBody>
      </p:sp>
      <p:sp>
        <p:nvSpPr>
          <p:cNvPr id="3" name="Marcador de contenido 2">
            <a:extLst>
              <a:ext uri="{FF2B5EF4-FFF2-40B4-BE49-F238E27FC236}">
                <a16:creationId xmlns:a16="http://schemas.microsoft.com/office/drawing/2014/main" id="{17E8E2D9-DEF5-4BA3-B197-84D9531FAADE}"/>
              </a:ext>
            </a:extLst>
          </p:cNvPr>
          <p:cNvSpPr>
            <a:spLocks noGrp="1"/>
          </p:cNvSpPr>
          <p:nvPr>
            <p:ph idx="1"/>
          </p:nvPr>
        </p:nvSpPr>
        <p:spPr/>
        <p:txBody>
          <a:bodyPr/>
          <a:lstStyle/>
          <a:p>
            <a:pPr marL="0" indent="0">
              <a:buNone/>
            </a:pPr>
            <a:endParaRPr lang="es-MX" dirty="0"/>
          </a:p>
          <a:p>
            <a:pPr marL="0" indent="0">
              <a:buNone/>
            </a:pPr>
            <a:r>
              <a:rPr lang="es-MX" sz="3600" dirty="0">
                <a:latin typeface="+mj-lt"/>
              </a:rPr>
              <a:t>Misión:</a:t>
            </a:r>
            <a:r>
              <a:rPr lang="es-MX" sz="1600" dirty="0">
                <a:latin typeface="+mj-lt"/>
              </a:rPr>
              <a:t> </a:t>
            </a:r>
            <a:r>
              <a:rPr lang="es-MX" sz="2400" dirty="0"/>
              <a:t>Somos una empresa familiar dedicada a deleitar a nuestros clientes, elaborando pan, y otros productos alimenticios con un sabor único y tradicional, comprometidos a dar calidad higiene y servicio.</a:t>
            </a:r>
          </a:p>
          <a:p>
            <a:pPr marL="0" indent="0">
              <a:buNone/>
            </a:pPr>
            <a:r>
              <a:rPr lang="es-MX" sz="3600" dirty="0">
                <a:latin typeface="+mj-lt"/>
              </a:rPr>
              <a:t>Visión:</a:t>
            </a:r>
            <a:r>
              <a:rPr lang="es-MX" sz="2400" dirty="0">
                <a:latin typeface="+mj-lt"/>
              </a:rPr>
              <a:t> </a:t>
            </a:r>
            <a:r>
              <a:rPr lang="es-MX" sz="2400" dirty="0"/>
              <a:t>Hacer de nuestra empresa, una empresa productiva y sustentable, conservando nuestro sabor, satisfaciendo el paladar de nuestros clientes lograr posicionar nuestra marca y comercializar nuestros productos por alto.</a:t>
            </a:r>
          </a:p>
        </p:txBody>
      </p:sp>
      <p:pic>
        <p:nvPicPr>
          <p:cNvPr id="4" name="audio 2">
            <a:hlinkClick r:id="" action="ppaction://media"/>
            <a:extLst>
              <a:ext uri="{FF2B5EF4-FFF2-40B4-BE49-F238E27FC236}">
                <a16:creationId xmlns:a16="http://schemas.microsoft.com/office/drawing/2014/main" id="{265E1525-8CFC-4066-AD64-1606796E355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40994" y="0"/>
            <a:ext cx="1230923" cy="1230923"/>
          </a:xfrm>
          <a:prstGeom prst="rect">
            <a:avLst/>
          </a:prstGeom>
        </p:spPr>
      </p:pic>
    </p:spTree>
    <p:extLst>
      <p:ext uri="{BB962C8B-B14F-4D97-AF65-F5344CB8AC3E}">
        <p14:creationId xmlns:p14="http://schemas.microsoft.com/office/powerpoint/2010/main" val="2672703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92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259F6DE-319A-4D87-8257-E074487F2B5D}"/>
              </a:ext>
            </a:extLst>
          </p:cNvPr>
          <p:cNvSpPr>
            <a:spLocks noGrp="1"/>
          </p:cNvSpPr>
          <p:nvPr>
            <p:ph type="title"/>
          </p:nvPr>
        </p:nvSpPr>
        <p:spPr/>
        <p:txBody>
          <a:bodyPr/>
          <a:lstStyle/>
          <a:p>
            <a:r>
              <a:rPr lang="es-MX" dirty="0"/>
              <a:t>Valores</a:t>
            </a:r>
            <a:endParaRPr lang="es-DO" dirty="0"/>
          </a:p>
        </p:txBody>
      </p:sp>
      <p:sp>
        <p:nvSpPr>
          <p:cNvPr id="3" name="Marcador de contenido 2">
            <a:extLst>
              <a:ext uri="{FF2B5EF4-FFF2-40B4-BE49-F238E27FC236}">
                <a16:creationId xmlns:a16="http://schemas.microsoft.com/office/drawing/2014/main" id="{8D8DD606-DE85-4B22-86EA-D53558980A5E}"/>
              </a:ext>
            </a:extLst>
          </p:cNvPr>
          <p:cNvSpPr>
            <a:spLocks noGrp="1"/>
          </p:cNvSpPr>
          <p:nvPr>
            <p:ph idx="1"/>
          </p:nvPr>
        </p:nvSpPr>
        <p:spPr/>
        <p:txBody>
          <a:bodyPr/>
          <a:lstStyle/>
          <a:p>
            <a:r>
              <a:rPr lang="es-MX" sz="2400" dirty="0"/>
              <a:t>Hemos identificados un conjunto de valores nucleares que ayudaron a revivir la llama de nuestra empresa. Algunos de estos valores son perdurables todos ellos deben convivir en nuestros corazones y nuestras mentes, deben manifestarse en nuestras acciones estamos planificando y creando activamente mecanismo de apoyo para asegurar que verdaderamente vivimos nuestros valores.</a:t>
            </a:r>
          </a:p>
          <a:p>
            <a:pPr>
              <a:buFont typeface="Arial" panose="020B0604020202020204" pitchFamily="34" charset="0"/>
              <a:buChar char="•"/>
            </a:pPr>
            <a:r>
              <a:rPr lang="es-MX" sz="2400" dirty="0"/>
              <a:t>Integridad: Ser autentico</a:t>
            </a:r>
          </a:p>
          <a:p>
            <a:pPr>
              <a:buFont typeface="Arial" panose="020B0604020202020204" pitchFamily="34" charset="0"/>
              <a:buChar char="•"/>
            </a:pPr>
            <a:r>
              <a:rPr lang="es-MX" sz="2400" dirty="0"/>
              <a:t>Responsabilidad: Que suceda dependiendo de uno mismo</a:t>
            </a:r>
          </a:p>
          <a:p>
            <a:pPr>
              <a:buFont typeface="Arial" panose="020B0604020202020204" pitchFamily="34" charset="0"/>
              <a:buChar char="•"/>
            </a:pPr>
            <a:r>
              <a:rPr lang="es-MX" sz="2400" dirty="0"/>
              <a:t>Respeto</a:t>
            </a:r>
          </a:p>
          <a:p>
            <a:pPr>
              <a:buFont typeface="Arial" panose="020B0604020202020204" pitchFamily="34" charset="0"/>
              <a:buChar char="•"/>
            </a:pPr>
            <a:r>
              <a:rPr lang="es-MX" sz="2400" dirty="0"/>
              <a:t>Colaboración </a:t>
            </a:r>
          </a:p>
        </p:txBody>
      </p:sp>
      <p:pic>
        <p:nvPicPr>
          <p:cNvPr id="4" name="AUD-20200410-WA0086">
            <a:hlinkClick r:id="" action="ppaction://media"/>
            <a:extLst>
              <a:ext uri="{FF2B5EF4-FFF2-40B4-BE49-F238E27FC236}">
                <a16:creationId xmlns:a16="http://schemas.microsoft.com/office/drawing/2014/main" id="{6C15B1C6-0903-429D-BFD6-E56CCBD1FB6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54110" y="-1"/>
            <a:ext cx="1207477" cy="1207477"/>
          </a:xfrm>
          <a:prstGeom prst="rect">
            <a:avLst/>
          </a:prstGeom>
        </p:spPr>
      </p:pic>
    </p:spTree>
    <p:extLst>
      <p:ext uri="{BB962C8B-B14F-4D97-AF65-F5344CB8AC3E}">
        <p14:creationId xmlns:p14="http://schemas.microsoft.com/office/powerpoint/2010/main" val="386167828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67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628E11F-5800-4CB0-9BF1-9788982EACB6}"/>
              </a:ext>
            </a:extLst>
          </p:cNvPr>
          <p:cNvSpPr>
            <a:spLocks noGrp="1"/>
          </p:cNvSpPr>
          <p:nvPr>
            <p:ph type="title"/>
          </p:nvPr>
        </p:nvSpPr>
        <p:spPr/>
        <p:txBody>
          <a:bodyPr/>
          <a:lstStyle/>
          <a:p>
            <a:r>
              <a:rPr lang="es-MX" dirty="0"/>
              <a:t>Modelo de negocio</a:t>
            </a:r>
            <a:endParaRPr lang="es-DO" dirty="0"/>
          </a:p>
        </p:txBody>
      </p:sp>
      <p:sp>
        <p:nvSpPr>
          <p:cNvPr id="3" name="Marcador de contenido 2">
            <a:extLst>
              <a:ext uri="{FF2B5EF4-FFF2-40B4-BE49-F238E27FC236}">
                <a16:creationId xmlns:a16="http://schemas.microsoft.com/office/drawing/2014/main" id="{121935D4-E76E-4002-8D9C-2020F92B77C6}"/>
              </a:ext>
            </a:extLst>
          </p:cNvPr>
          <p:cNvSpPr>
            <a:spLocks noGrp="1"/>
          </p:cNvSpPr>
          <p:nvPr>
            <p:ph idx="1"/>
          </p:nvPr>
        </p:nvSpPr>
        <p:spPr/>
        <p:txBody>
          <a:bodyPr>
            <a:normAutofit fontScale="92500" lnSpcReduction="20000"/>
          </a:bodyPr>
          <a:lstStyle/>
          <a:p>
            <a:pPr marL="0" indent="0">
              <a:buNone/>
            </a:pPr>
            <a:r>
              <a:rPr lang="es-MX" sz="3000" dirty="0"/>
              <a:t>Segmento de clientes</a:t>
            </a:r>
          </a:p>
          <a:p>
            <a:pPr>
              <a:buFont typeface="Arial" panose="020B0604020202020204" pitchFamily="34" charset="0"/>
              <a:buChar char="•"/>
            </a:pPr>
            <a:r>
              <a:rPr lang="es-MX" dirty="0"/>
              <a:t>Dirigido</a:t>
            </a:r>
            <a:r>
              <a:rPr lang="es-DO" dirty="0"/>
              <a:t> a todo publico</a:t>
            </a:r>
          </a:p>
          <a:p>
            <a:pPr>
              <a:buFont typeface="Arial" panose="020B0604020202020204" pitchFamily="34" charset="0"/>
              <a:buChar char="•"/>
            </a:pPr>
            <a:r>
              <a:rPr lang="es-DO" dirty="0"/>
              <a:t>Colmados, supermercados</a:t>
            </a:r>
          </a:p>
          <a:p>
            <a:pPr marL="0" indent="0">
              <a:buNone/>
            </a:pPr>
            <a:r>
              <a:rPr lang="es-DO" sz="2800" dirty="0"/>
              <a:t>Canales</a:t>
            </a:r>
          </a:p>
          <a:p>
            <a:pPr>
              <a:buFont typeface="Arial" panose="020B0604020202020204" pitchFamily="34" charset="0"/>
              <a:buChar char="•"/>
            </a:pPr>
            <a:r>
              <a:rPr lang="es-DO" dirty="0"/>
              <a:t>Local</a:t>
            </a:r>
          </a:p>
          <a:p>
            <a:pPr>
              <a:buFont typeface="Arial" panose="020B0604020202020204" pitchFamily="34" charset="0"/>
              <a:buChar char="•"/>
            </a:pPr>
            <a:r>
              <a:rPr lang="es-DO" dirty="0"/>
              <a:t>Personas encargadas de mostrar ofertas</a:t>
            </a:r>
          </a:p>
          <a:p>
            <a:pPr>
              <a:buFont typeface="Arial" panose="020B0604020202020204" pitchFamily="34" charset="0"/>
              <a:buChar char="•"/>
            </a:pPr>
            <a:r>
              <a:rPr lang="es-DO" dirty="0"/>
              <a:t>Redes sociales, pagina web</a:t>
            </a:r>
          </a:p>
          <a:p>
            <a:pPr marL="0" indent="0">
              <a:buNone/>
            </a:pPr>
            <a:r>
              <a:rPr lang="es-DO" sz="3000" dirty="0"/>
              <a:t>propuesta de valor</a:t>
            </a:r>
          </a:p>
          <a:p>
            <a:pPr marL="0" indent="0">
              <a:buNone/>
            </a:pPr>
            <a:r>
              <a:rPr lang="es-DO" dirty="0"/>
              <a:t>Panadería el hornito te ofrece los mejores panes del país, buen sabor buenos precios y ofertas. Te ofrecemos la comodidad de servicio a domicilio y un local en el centro de la ciudad.</a:t>
            </a:r>
          </a:p>
        </p:txBody>
      </p:sp>
      <p:pic>
        <p:nvPicPr>
          <p:cNvPr id="4" name="AUD-20200410-WA0098">
            <a:hlinkClick r:id="" action="ppaction://media"/>
            <a:extLst>
              <a:ext uri="{FF2B5EF4-FFF2-40B4-BE49-F238E27FC236}">
                <a16:creationId xmlns:a16="http://schemas.microsoft.com/office/drawing/2014/main" id="{A00B54CC-BE90-46B1-9584-38D3B8ACB4A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7218" y="0"/>
            <a:ext cx="1158875" cy="1158875"/>
          </a:xfrm>
          <a:prstGeom prst="rect">
            <a:avLst/>
          </a:prstGeom>
        </p:spPr>
      </p:pic>
    </p:spTree>
    <p:extLst>
      <p:ext uri="{BB962C8B-B14F-4D97-AF65-F5344CB8AC3E}">
        <p14:creationId xmlns:p14="http://schemas.microsoft.com/office/powerpoint/2010/main" val="289737144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15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32D3FD4-6F71-43DF-93B9-87279519C6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754787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3691324A-9E81-49E2-9734-DB327CB0E1B9}"/>
              </a:ext>
            </a:extLst>
          </p:cNvPr>
          <p:cNvSpPr>
            <a:spLocks noGrp="1"/>
          </p:cNvSpPr>
          <p:nvPr>
            <p:ph type="title"/>
          </p:nvPr>
        </p:nvSpPr>
        <p:spPr>
          <a:xfrm>
            <a:off x="935045" y="-881166"/>
            <a:ext cx="5977937" cy="1666501"/>
          </a:xfrm>
        </p:spPr>
        <p:txBody>
          <a:bodyPr>
            <a:normAutofit/>
          </a:bodyPr>
          <a:lstStyle/>
          <a:p>
            <a:r>
              <a:rPr lang="es-MX" dirty="0">
                <a:solidFill>
                  <a:srgbClr val="FFFFFF"/>
                </a:solidFill>
              </a:rPr>
              <a:t>Creación del producto</a:t>
            </a:r>
            <a:endParaRPr lang="es-DO" dirty="0">
              <a:solidFill>
                <a:srgbClr val="FFFFFF"/>
              </a:solidFill>
            </a:endParaRPr>
          </a:p>
        </p:txBody>
      </p:sp>
      <p:sp>
        <p:nvSpPr>
          <p:cNvPr id="3" name="Marcador de contenido 2">
            <a:extLst>
              <a:ext uri="{FF2B5EF4-FFF2-40B4-BE49-F238E27FC236}">
                <a16:creationId xmlns:a16="http://schemas.microsoft.com/office/drawing/2014/main" id="{CB7B606C-2E36-4AA3-9FD3-26C604700EA9}"/>
              </a:ext>
            </a:extLst>
          </p:cNvPr>
          <p:cNvSpPr>
            <a:spLocks noGrp="1"/>
          </p:cNvSpPr>
          <p:nvPr>
            <p:ph idx="1"/>
          </p:nvPr>
        </p:nvSpPr>
        <p:spPr>
          <a:xfrm>
            <a:off x="784985" y="881167"/>
            <a:ext cx="5977938" cy="5976833"/>
          </a:xfrm>
        </p:spPr>
        <p:txBody>
          <a:bodyPr>
            <a:normAutofit fontScale="62500" lnSpcReduction="20000"/>
          </a:bodyPr>
          <a:lstStyle/>
          <a:p>
            <a:endParaRPr lang="es-DO" sz="2400" dirty="0">
              <a:solidFill>
                <a:srgbClr val="FFFFFF"/>
              </a:solidFill>
            </a:endParaRPr>
          </a:p>
          <a:p>
            <a:endParaRPr lang="es-DO" sz="2400" dirty="0">
              <a:solidFill>
                <a:srgbClr val="FFFFFF"/>
              </a:solidFill>
            </a:endParaRPr>
          </a:p>
          <a:p>
            <a:r>
              <a:rPr lang="es-DO" sz="2400" dirty="0">
                <a:solidFill>
                  <a:srgbClr val="FFFFFF"/>
                </a:solidFill>
              </a:rPr>
              <a:t> </a:t>
            </a:r>
            <a:r>
              <a:rPr lang="es-DO" sz="3800" dirty="0">
                <a:solidFill>
                  <a:srgbClr val="FFFFFF"/>
                </a:solidFill>
              </a:rPr>
              <a:t>Es un alimento básico,</a:t>
            </a:r>
            <a:r>
              <a:rPr lang="es-MX" sz="3800" dirty="0">
                <a:solidFill>
                  <a:srgbClr val="FFFFFF"/>
                </a:solidFill>
              </a:rPr>
              <a:t> Se suele preparar mediante el horneado de una masa, elaborada fundamentalmente con harina de cereales, agua y sal. La mezcla, en la mayoría de las ocasiones, suele contener levaduras para que fermente la masa y sea más esponjosa y tierna.</a:t>
            </a:r>
          </a:p>
          <a:p>
            <a:endParaRPr lang="es-MX" sz="3400" dirty="0">
              <a:solidFill>
                <a:srgbClr val="FFFFFF"/>
              </a:solidFill>
            </a:endParaRPr>
          </a:p>
          <a:p>
            <a:pPr marL="0" indent="0">
              <a:buNone/>
            </a:pPr>
            <a:r>
              <a:rPr lang="es-MX" sz="3800" dirty="0">
                <a:solidFill>
                  <a:srgbClr val="FFFFFF"/>
                </a:solidFill>
              </a:rPr>
              <a:t>El pan es rico en hidratos de carbono complejos (almidón), de bajo contenido graso (1 gramo por cada 100 gramos) y aporta proteínas procedentes del grano de trigo, vitaminas y minerales. En el trigo, la proteína más representativa es el gluten, que confiere a la harina la característica de poder ser panificable. Es, además, una buena fuente de vitaminas del grupo B (tiamina, riboflavina, B6 y niacina) y de elementos minerales (sodio, potasio y magnesio).</a:t>
            </a:r>
            <a:endParaRPr lang="es-DO" sz="3800" dirty="0">
              <a:solidFill>
                <a:srgbClr val="FFFFFF"/>
              </a:solidFill>
            </a:endParaRPr>
          </a:p>
        </p:txBody>
      </p:sp>
      <p:sp>
        <p:nvSpPr>
          <p:cNvPr id="12" name="Rectangle 11">
            <a:extLst>
              <a:ext uri="{FF2B5EF4-FFF2-40B4-BE49-F238E27FC236}">
                <a16:creationId xmlns:a16="http://schemas.microsoft.com/office/drawing/2014/main" id="{36F207B4-66C3-4A76-8D54-C2871CF809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7894"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Imagen 4">
            <a:extLst>
              <a:ext uri="{FF2B5EF4-FFF2-40B4-BE49-F238E27FC236}">
                <a16:creationId xmlns:a16="http://schemas.microsoft.com/office/drawing/2014/main" id="{4003E63F-B052-4A29-98A4-37C3B688C5A6}"/>
              </a:ext>
            </a:extLst>
          </p:cNvPr>
          <p:cNvPicPr>
            <a:picLocks noChangeAspect="1"/>
          </p:cNvPicPr>
          <p:nvPr/>
        </p:nvPicPr>
        <p:blipFill rotWithShape="1">
          <a:blip r:embed="rId4">
            <a:extLst>
              <a:ext uri="{28A0092B-C50C-407E-A947-70E740481C1C}">
                <a14:useLocalDpi xmlns:a14="http://schemas.microsoft.com/office/drawing/2010/main" val="0"/>
              </a:ext>
            </a:extLst>
          </a:blip>
          <a:srcRect b="4170"/>
          <a:stretch/>
        </p:blipFill>
        <p:spPr>
          <a:xfrm>
            <a:off x="7547894" y="-95832"/>
            <a:ext cx="4644105" cy="6953832"/>
          </a:xfrm>
          <a:prstGeom prst="rect">
            <a:avLst/>
          </a:prstGeom>
        </p:spPr>
      </p:pic>
      <p:pic>
        <p:nvPicPr>
          <p:cNvPr id="4" name="AUD-20200410-WA0095">
            <a:hlinkClick r:id="" action="ppaction://media"/>
            <a:extLst>
              <a:ext uri="{FF2B5EF4-FFF2-40B4-BE49-F238E27FC236}">
                <a16:creationId xmlns:a16="http://schemas.microsoft.com/office/drawing/2014/main" id="{1B3C5231-5285-47CD-917A-A4C5B10A44B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462" y="1936"/>
            <a:ext cx="1037061" cy="1037061"/>
          </a:xfrm>
          <a:prstGeom prst="rect">
            <a:avLst/>
          </a:prstGeom>
        </p:spPr>
      </p:pic>
    </p:spTree>
    <p:extLst>
      <p:ext uri="{BB962C8B-B14F-4D97-AF65-F5344CB8AC3E}">
        <p14:creationId xmlns:p14="http://schemas.microsoft.com/office/powerpoint/2010/main" val="19615882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54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C6A0D2B-D6B1-4A41-A2F4-4BA97D54EB84}"/>
              </a:ext>
            </a:extLst>
          </p:cNvPr>
          <p:cNvSpPr>
            <a:spLocks noGrp="1"/>
          </p:cNvSpPr>
          <p:nvPr>
            <p:ph type="title"/>
          </p:nvPr>
        </p:nvSpPr>
        <p:spPr/>
        <p:txBody>
          <a:bodyPr/>
          <a:lstStyle/>
          <a:p>
            <a:r>
              <a:rPr lang="es-MX" dirty="0"/>
              <a:t>Plan de marketing</a:t>
            </a:r>
            <a:endParaRPr lang="es-DO" dirty="0"/>
          </a:p>
        </p:txBody>
      </p:sp>
      <p:sp>
        <p:nvSpPr>
          <p:cNvPr id="3" name="Marcador de contenido 2">
            <a:extLst>
              <a:ext uri="{FF2B5EF4-FFF2-40B4-BE49-F238E27FC236}">
                <a16:creationId xmlns:a16="http://schemas.microsoft.com/office/drawing/2014/main" id="{0D8CDFE5-4B40-4B9D-B91C-75298DDE3409}"/>
              </a:ext>
            </a:extLst>
          </p:cNvPr>
          <p:cNvSpPr>
            <a:spLocks noGrp="1"/>
          </p:cNvSpPr>
          <p:nvPr>
            <p:ph idx="1"/>
          </p:nvPr>
        </p:nvSpPr>
        <p:spPr/>
        <p:txBody>
          <a:bodyPr>
            <a:normAutofit/>
          </a:bodyPr>
          <a:lstStyle/>
          <a:p>
            <a:pPr>
              <a:buFont typeface="Arial" panose="020B0604020202020204" pitchFamily="34" charset="0"/>
              <a:buChar char="•"/>
            </a:pPr>
            <a:r>
              <a:rPr lang="es-MX" sz="2800" dirty="0"/>
              <a:t>Brindar publicidad orientada a la promoción de la mejor panadería del país.</a:t>
            </a:r>
          </a:p>
          <a:p>
            <a:pPr>
              <a:buFont typeface="Arial" panose="020B0604020202020204" pitchFamily="34" charset="0"/>
              <a:buChar char="•"/>
            </a:pPr>
            <a:r>
              <a:rPr lang="es-MX" sz="2800" dirty="0"/>
              <a:t>Realizar estudios de mercados para obtener información sobre la satisfacción y necesidades de los consumidores.</a:t>
            </a:r>
          </a:p>
          <a:p>
            <a:pPr>
              <a:buFont typeface="Arial" panose="020B0604020202020204" pitchFamily="34" charset="0"/>
              <a:buChar char="•"/>
            </a:pPr>
            <a:r>
              <a:rPr lang="es-MX" sz="2800" dirty="0"/>
              <a:t>Realizar plan de inversión social apoyando a las zonas mas necesitadas</a:t>
            </a:r>
          </a:p>
          <a:p>
            <a:pPr>
              <a:buFont typeface="Arial" panose="020B0604020202020204" pitchFamily="34" charset="0"/>
              <a:buChar char="•"/>
            </a:pPr>
            <a:r>
              <a:rPr lang="es-MX" sz="2800" dirty="0"/>
              <a:t>Generar estrategias de capacitación que aseguren un trabajo seguro y crecimiento de la empresa.</a:t>
            </a:r>
          </a:p>
        </p:txBody>
      </p:sp>
      <p:pic>
        <p:nvPicPr>
          <p:cNvPr id="4" name="AUD-20200410-WA0094">
            <a:hlinkClick r:id="" action="ppaction://media"/>
            <a:extLst>
              <a:ext uri="{FF2B5EF4-FFF2-40B4-BE49-F238E27FC236}">
                <a16:creationId xmlns:a16="http://schemas.microsoft.com/office/drawing/2014/main" id="{03AD0024-E7FC-40CD-9671-A1BA1EEB9A6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42386" y="0"/>
            <a:ext cx="1101969" cy="1101969"/>
          </a:xfrm>
          <a:prstGeom prst="rect">
            <a:avLst/>
          </a:prstGeom>
        </p:spPr>
      </p:pic>
    </p:spTree>
    <p:extLst>
      <p:ext uri="{BB962C8B-B14F-4D97-AF65-F5344CB8AC3E}">
        <p14:creationId xmlns:p14="http://schemas.microsoft.com/office/powerpoint/2010/main" val="107074079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38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93511E7-09EC-440B-A34B-68EBB37EB2FF}"/>
              </a:ext>
            </a:extLst>
          </p:cNvPr>
          <p:cNvSpPr>
            <a:spLocks noGrp="1"/>
          </p:cNvSpPr>
          <p:nvPr>
            <p:ph type="title"/>
          </p:nvPr>
        </p:nvSpPr>
        <p:spPr/>
        <p:txBody>
          <a:bodyPr/>
          <a:lstStyle/>
          <a:p>
            <a:r>
              <a:rPr lang="es-MX" dirty="0"/>
              <a:t>Diagrama</a:t>
            </a:r>
            <a:endParaRPr lang="es-DO" dirty="0"/>
          </a:p>
        </p:txBody>
      </p:sp>
      <p:pic>
        <p:nvPicPr>
          <p:cNvPr id="5" name="Marcador de contenido 4">
            <a:extLst>
              <a:ext uri="{FF2B5EF4-FFF2-40B4-BE49-F238E27FC236}">
                <a16:creationId xmlns:a16="http://schemas.microsoft.com/office/drawing/2014/main" id="{D8B351D5-589A-4FBE-ADEF-532F869E2D9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33255" y="1737360"/>
            <a:ext cx="8165511" cy="4593101"/>
          </a:xfrm>
        </p:spPr>
      </p:pic>
    </p:spTree>
    <p:extLst>
      <p:ext uri="{BB962C8B-B14F-4D97-AF65-F5344CB8AC3E}">
        <p14:creationId xmlns:p14="http://schemas.microsoft.com/office/powerpoint/2010/main" val="2077696077"/>
      </p:ext>
    </p:extLst>
  </p:cSld>
  <p:clrMapOvr>
    <a:masterClrMapping/>
  </p:clrMapOvr>
</p:sld>
</file>

<file path=ppt/theme/theme1.xml><?xml version="1.0" encoding="utf-8"?>
<a:theme xmlns:a="http://schemas.openxmlformats.org/drawingml/2006/main" name="Retrospección">
  <a:themeElements>
    <a:clrScheme name="Retrospección">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otalTime>19</TotalTime>
  <Words>715</Words>
  <Application>Microsoft Office PowerPoint</Application>
  <PresentationFormat>Panorámica</PresentationFormat>
  <Paragraphs>51</Paragraphs>
  <Slides>11</Slides>
  <Notes>0</Notes>
  <HiddenSlides>0</HiddenSlides>
  <MMClips>6</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11</vt:i4>
      </vt:variant>
    </vt:vector>
  </HeadingPairs>
  <TitlesOfParts>
    <vt:vector size="15" baseType="lpstr">
      <vt:lpstr>Arial</vt:lpstr>
      <vt:lpstr>Calibri</vt:lpstr>
      <vt:lpstr>Calibri Light</vt:lpstr>
      <vt:lpstr>Retrospección</vt:lpstr>
      <vt:lpstr>Presentación    </vt:lpstr>
      <vt:lpstr>Presentación de PowerPoint</vt:lpstr>
      <vt:lpstr>Historia</vt:lpstr>
      <vt:lpstr>Misión y visión.</vt:lpstr>
      <vt:lpstr>Valores</vt:lpstr>
      <vt:lpstr>Modelo de negocio</vt:lpstr>
      <vt:lpstr>Creación del producto</vt:lpstr>
      <vt:lpstr>Plan de marketing</vt:lpstr>
      <vt:lpstr>Diagrama</vt:lpstr>
      <vt:lpstr>Demo</vt:lpstr>
      <vt:lpstr>Conclusión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c:title>
  <dc:creator>LINA ANDREA  REYES FRANCO</dc:creator>
  <cp:lastModifiedBy>LINA ANDREA  REYES FRANCO</cp:lastModifiedBy>
  <cp:revision>3</cp:revision>
  <dcterms:created xsi:type="dcterms:W3CDTF">2020-04-10T22:06:56Z</dcterms:created>
  <dcterms:modified xsi:type="dcterms:W3CDTF">2020-04-10T22:26:18Z</dcterms:modified>
</cp:coreProperties>
</file>